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Serif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PllDb9PPgHz7RGFFa8Lpn8iip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51520" y="1124744"/>
            <a:ext cx="8316416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5400" b="1" i="1" u="none" strike="noStrike" cap="none">
                <a:solidFill>
                  <a:srgbClr val="0070C0"/>
                </a:solidFill>
                <a:latin typeface="Roboto Serif"/>
                <a:ea typeface="Roboto Serif"/>
                <a:cs typeface="Roboto Serif"/>
                <a:sym typeface="Roboto Serif"/>
              </a:rPr>
              <a:t>Дії </a:t>
            </a:r>
            <a:endParaRPr b="1" i="1">
              <a:solidFill>
                <a:srgbClr val="0070C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1" u="none" strike="noStrike" cap="none">
                <a:solidFill>
                  <a:srgbClr val="0070C0"/>
                </a:solidFill>
                <a:latin typeface="Roboto Serif"/>
                <a:ea typeface="Roboto Serif"/>
                <a:cs typeface="Roboto Serif"/>
                <a:sym typeface="Roboto Serif"/>
              </a:rPr>
              <a:t>під час пропуску льодоходу </a:t>
            </a:r>
            <a:endParaRPr b="1" i="1">
              <a:solidFill>
                <a:srgbClr val="0070C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1" u="none" strike="noStrike" cap="none">
                <a:solidFill>
                  <a:srgbClr val="0070C0"/>
                </a:solidFill>
                <a:latin typeface="Roboto Serif"/>
                <a:ea typeface="Roboto Serif"/>
                <a:cs typeface="Roboto Serif"/>
                <a:sym typeface="Roboto Serif"/>
              </a:rPr>
              <a:t>повені</a:t>
            </a:r>
            <a:endParaRPr sz="5400" b="1" i="1" u="none" strike="noStrike" cap="none">
              <a:solidFill>
                <a:srgbClr val="0070C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1" u="none" strike="noStrike" cap="none">
                <a:solidFill>
                  <a:srgbClr val="0070C0"/>
                </a:solidFill>
                <a:latin typeface="Roboto Serif"/>
                <a:ea typeface="Roboto Serif"/>
                <a:cs typeface="Roboto Serif"/>
                <a:sym typeface="Roboto Serif"/>
              </a:rPr>
              <a:t>та </a:t>
            </a:r>
            <a:r>
              <a:rPr lang="ru-RU" sz="5400" b="1" i="1">
                <a:solidFill>
                  <a:srgbClr val="0070C0"/>
                </a:solidFill>
                <a:latin typeface="Roboto Serif"/>
                <a:ea typeface="Roboto Serif"/>
                <a:cs typeface="Roboto Serif"/>
                <a:sym typeface="Roboto Serif"/>
              </a:rPr>
              <a:t>весняного паводка</a:t>
            </a:r>
            <a:endParaRPr b="1" i="1">
              <a:solidFill>
                <a:srgbClr val="0070C0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3347864" y="169462"/>
            <a:ext cx="22438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Льодохід</a:t>
            </a: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107504" y="1484784"/>
            <a:ext cx="885698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Льодохі́д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рух крижин і крижаних полів на річках під дією течії чи вітру. Розрізняють весняний та осінній льодохід. При весняному льодоході рухаються крижини, що утворилися в результаті руйнування крижаного покриву; при осінньому льодоході — крижини, що утворилися змерзанням сала, шуги, сніжниці й за берегів, що відірвалися.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247" y="2962112"/>
            <a:ext cx="5747498" cy="381669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539552" y="1997839"/>
            <a:ext cx="8136904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наближайтеся до крижаних заторів.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своєчасного попередження можливих нещасних випадків на льоду: не виходьте на лід, якщо вам невідома його товщина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підходьте близько до ополонок, проталин, місць затору льоду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проходьте через ділянки битого, колотого льоду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відштовхуйте крижини від берега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окрім того, суворо забороняється ходити по крижинах та кататися на них</a:t>
            </a: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1366804" y="116632"/>
            <a:ext cx="69633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Правила поведінки під час льодоходу</a:t>
            </a:r>
            <a:endParaRPr sz="3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1547664" y="116632"/>
            <a:ext cx="62397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Правила поведінки під час повені</a:t>
            </a:r>
            <a:endParaRPr sz="3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469450" y="1916825"/>
            <a:ext cx="81744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Уважно слухайте інформацію про надзвичайну ситуацію та інструкції про порядок дій, не користуйтеся без потреби телефоном, щоб він був вільним для зв'язку з вами.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Зберігайте спокій, попередьте сусідів, надайте допомогу інвалідам, дітям та людям похилого віку.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8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Дізнайтеся у місцевих органах державної влади та місцевого самоврядування місце збору мешканців для евакуації та готуйтеся до неї.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Підготуйте документи, одяг, найбільш необхідні речі, запас продуктів харчування на декілька днів, медикаменти. Складіть все у валізу. Документи зберігайте у водонепроникному пакеті.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Від'єднайте всі споживачі електричного струму від електромережі, вимкніть газ.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Перенесіть більш цінні речі та продовольство на верхні поверхи або підніміть на верхні полиці.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275550" y="188650"/>
            <a:ext cx="8450100" cy="6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Дії в зоні раптового затоплення під час повені:</a:t>
            </a:r>
            <a:endParaRPr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Зберігайте спокій, уникайте паніки.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Швидко зберіть необхідні документи, цінності, ліки, продукти та інші необхідні речі.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Надайте допомогу дітям, інвалідам та людям похилого віку. Вони підлягають евакуації в першу чергу.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По можливості негайно залишіть зону затоплення.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Перед виходом з будинку вимкніть електро- та газопостачання, загасіть вогонь у грубах. Зачиніть вікна та двері, якщо є час -  закрийте вікна та двері першого поверху дошками (щитами).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Підніміться на верхні поверхи або на горищні приміщення.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До прибуття допомоги залишайтесь на верхніх поверхах, дахах, деревах чи інших підвищеннях, сигналізуйте рятівникам, щоб вони мали змогу швидко вас знайти.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Перевірте, чи немає поблизу постраждалих, надайте їм, по можливості, допомогу.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Потрапивши у воду, зніміть з себе важкий одяг і взуття, відшукайте поблизу предмети, за допомогою яких можна утриматися до одержання допомоги.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Не переповнюйте рятувальні засоби (катери, човни, плоти).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418425" y="260650"/>
            <a:ext cx="8429700" cy="6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Дії після повені: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Переконайтесь, що ваше житло не отримало внаслідок повені ніяких ушкоджень та не загрожує заваленням, відсутні провалини в будинку і навколо нього, не розбите скло і немає небезпечних уламків та сміття.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Не користуйтесь електромережею до повного осушення будинку.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Обов'язково кип'ятіть питну воду, особливо з джерел водопостачання, які були підтоплені.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Просушіть будинок, проведіть ретельне очищення та дезінфекцію забрудненого посуду і домашніх речей та прилеглої до будинку території.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Здійснюйте осушення затоплених підвальних приміщень поетапно, з розрахунку 1/3 об'єму води на добу.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Електроприладами можна користуватися тільки після їх ретельного просушування.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Заборонено вживати продукти, які були підтоплені водою під час повені. Позбавтеся від них та від консервації, що була затоплена водою і отримала ушкодження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Все майно, що було затопленим, підлягає дезінфекції.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Дізнайтеся у місцевих органах державної влади та місцевого самоврядування адреси організацій, що відповідають за надання допомоги потерпілому населенню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3131840" y="260648"/>
            <a:ext cx="30685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Наслідки повені</a:t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251520" y="1844824"/>
            <a:ext cx="8496944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Пошкодження різних будівель, включаючи мости, будинки, каналізаційні системи, дороги та канали.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   Забруднення питної води, нестача чистої питної води.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   Негігієнічні умови зумовлюють спалахи інфекційних хвороб.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   Втрати врожаю. Однак сільське господарство в низинах біля річок залежить від 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річкового мулу, який накопичується в результаті повеней. Мул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збагачує ґрунтпоживними речовинами.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   Непристосовані дерева помирають внаслідок повеней.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   Руйнуються транспортні вузли, що також ускладнює роботу служб допомоги.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251520" y="1582341"/>
            <a:ext cx="864096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Відли́га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підвищення температури повітря взимку або навесні до додатніх значень після тривалої від'ємної температури в помірних або високих широтах Землі. Призводить до часткового або повного танення снігового покриву. Виникає під час надходження теплих повітряних мас із інших районів планети. Зазвичай супроводжується туманами, іноді — похмурою погодою. Якщо відлига змінюється зниженою температурою, виникає ожеледь.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3544763" y="11266"/>
            <a:ext cx="20544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Відлига</a:t>
            </a:r>
            <a:endParaRPr sz="4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3151" y="3428999"/>
            <a:ext cx="4995600" cy="3322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/>
          <p:nvPr/>
        </p:nvSpPr>
        <p:spPr>
          <a:xfrm>
            <a:off x="275550" y="1506900"/>
            <a:ext cx="8592900" cy="5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   ні в якому разі не перевіряйте міцність льоду ударом ноги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якщо лід почав тріщати та з'явилися характерні тріщини - негайно повертайтеся.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біжіть, а відходьте повільно, не відриваючи ступні ніг від льоду.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зайвим буде застерегти і рибалок: не пробивайте поруч багато лунок,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збирайтеся великими групами на одному місці,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пробивайте лунки на переправах,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завжди майте під рукою міцну мотузку 12-15 метрів, тримайте поруч з лункою дошку або велику гілку.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 пам’ятайте,якщо ви провалилися під кригу, ні в якому разі не панікуйте. Широко розкиньте руки по крайкам льодового пролому та утримуйтеся від занурення з головою.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намагайтеся не обламувати крайку льоду, без різких рухів вибирайтеся на лід, наповзаючи грудьми і по черзі витягаючи на поверхню ноги.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головне - пристосовувати своє тіло для того, щоб воно займало найбільшу площу опори.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вибравшись із льодового пролому, відкотіться, а потім повзіть в той бік, звідки ви прийшли і де міцність льоду, таким чином, перевірена.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незважаючи на те, що вогкість і холод штовхають вас побігти і зігрітися, будьте обережні до самого берега, а там не зупиняйтеся, поки не опинитеся в теплі.</a:t>
            </a: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1366804" y="116632"/>
            <a:ext cx="64273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Правила поведінки під час відлиги</a:t>
            </a:r>
            <a:endParaRPr sz="3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Екран (4:3)</PresentationFormat>
  <Paragraphs>73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Calibri</vt:lpstr>
      <vt:lpstr>Roboto Serif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Оля</dc:creator>
  <cp:lastModifiedBy>user</cp:lastModifiedBy>
  <cp:revision>1</cp:revision>
  <dcterms:created xsi:type="dcterms:W3CDTF">2018-04-24T09:40:04Z</dcterms:created>
  <dcterms:modified xsi:type="dcterms:W3CDTF">2024-03-27T11:03:06Z</dcterms:modified>
</cp:coreProperties>
</file>